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verage"/>
      <p:regular r:id="rId22"/>
    </p:embeddedFont>
    <p:embeddedFont>
      <p:font typeface="Oswald"/>
      <p:regular r:id="rId23"/>
      <p:bold r:id="rId24"/>
    </p:embeddedFont>
    <p:embeddedFont>
      <p:font typeface="Roboto Mon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verage-regular.fntdata"/><Relationship Id="rId21" Type="http://schemas.openxmlformats.org/officeDocument/2006/relationships/slide" Target="slides/slide16.xml"/><Relationship Id="rId24" Type="http://schemas.openxmlformats.org/officeDocument/2006/relationships/font" Target="fonts/Oswald-bold.fntdata"/><Relationship Id="rId2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bold.fntdata"/><Relationship Id="rId25" Type="http://schemas.openxmlformats.org/officeDocument/2006/relationships/font" Target="fonts/RobotoMono-regular.fntdata"/><Relationship Id="rId28" Type="http://schemas.openxmlformats.org/officeDocument/2006/relationships/font" Target="fonts/RobotoMono-boldItalic.fntdata"/><Relationship Id="rId27"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5f5b51bd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5f5b51bd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5f5b51bd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5f5b51bd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1e04ab8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81e04ab8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5f5f868b3_4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5f5f868b3_4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5f5b51bd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5f5b51bd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5f5b51bd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5f5b51bd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724191f36_5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724191f36_5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81e04ab8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81e04ab8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5f5b51bd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5f5b51bd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81e0474c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81e0474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5f5f868b3_4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5f5f868b3_4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81e04ab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81e04ab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5f5b51bd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5f5b51bd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81de0050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81de0050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5f5f868b3_4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5f5f868b3_4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31708" y="10007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IMDb Challenge</a:t>
            </a:r>
            <a:r>
              <a:rPr lang="en"/>
              <a:t> </a:t>
            </a:r>
            <a:endParaRPr/>
          </a:p>
        </p:txBody>
      </p:sp>
      <p:sp>
        <p:nvSpPr>
          <p:cNvPr id="60" name="Google Shape;60;p13"/>
          <p:cNvSpPr txBox="1"/>
          <p:nvPr>
            <p:ph idx="1" type="subTitle"/>
          </p:nvPr>
        </p:nvSpPr>
        <p:spPr>
          <a:xfrm>
            <a:off x="546050" y="3158350"/>
            <a:ext cx="7801500" cy="11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By:Pradyumna YM    PES1201700986</a:t>
            </a:r>
            <a:endParaRPr>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	Rajath S			  PES1201701134</a:t>
            </a:r>
            <a:endParaRPr>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	Harish P</a:t>
            </a:r>
            <a:r>
              <a:rPr lang="en">
                <a:latin typeface="Roboto Mono"/>
                <a:ea typeface="Roboto Mono"/>
                <a:cs typeface="Roboto Mono"/>
                <a:sym typeface="Roboto Mono"/>
              </a:rPr>
              <a:t>.</a:t>
            </a:r>
            <a:r>
              <a:rPr lang="en">
                <a:latin typeface="Roboto Mono"/>
                <a:ea typeface="Roboto Mono"/>
                <a:cs typeface="Roboto Mono"/>
                <a:sym typeface="Roboto Mono"/>
              </a:rPr>
              <a:t>B	     PES1201701435</a:t>
            </a:r>
            <a:endParaRPr>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3">
            <a:alphaModFix/>
          </a:blip>
          <a:srcRect b="18422" l="5989" r="54576" t="30813"/>
          <a:stretch/>
        </p:blipFill>
        <p:spPr>
          <a:xfrm>
            <a:off x="2015751" y="101175"/>
            <a:ext cx="5112490" cy="3702051"/>
          </a:xfrm>
          <a:prstGeom prst="rect">
            <a:avLst/>
          </a:prstGeom>
          <a:noFill/>
          <a:ln>
            <a:noFill/>
          </a:ln>
        </p:spPr>
      </p:pic>
      <p:sp>
        <p:nvSpPr>
          <p:cNvPr id="128" name="Google Shape;128;p22"/>
          <p:cNvSpPr txBox="1"/>
          <p:nvPr>
            <p:ph idx="1" type="body"/>
          </p:nvPr>
        </p:nvSpPr>
        <p:spPr>
          <a:xfrm>
            <a:off x="396900" y="3803225"/>
            <a:ext cx="8520600" cy="1340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Mono"/>
              <a:buChar char="●"/>
            </a:pPr>
            <a:r>
              <a:rPr lang="en" sz="1600">
                <a:latin typeface="Roboto Mono"/>
                <a:ea typeface="Roboto Mono"/>
                <a:cs typeface="Roboto Mono"/>
                <a:sym typeface="Roboto Mono"/>
              </a:rPr>
              <a:t>The above bar graph shows us the different genres the movies belong to.</a:t>
            </a:r>
            <a:endParaRPr sz="1600">
              <a:latin typeface="Roboto Mono"/>
              <a:ea typeface="Roboto Mono"/>
              <a:cs typeface="Roboto Mono"/>
              <a:sym typeface="Roboto Mono"/>
            </a:endParaRPr>
          </a:p>
          <a:p>
            <a:pPr indent="-330200" lvl="0" marL="457200" rtl="0" algn="l">
              <a:spcBef>
                <a:spcPts val="0"/>
              </a:spcBef>
              <a:spcAft>
                <a:spcPts val="0"/>
              </a:spcAft>
              <a:buSzPts val="1600"/>
              <a:buFont typeface="Roboto Mono"/>
              <a:buChar char="●"/>
            </a:pPr>
            <a:r>
              <a:rPr lang="en" sz="1600">
                <a:latin typeface="Roboto Mono"/>
                <a:ea typeface="Roboto Mono"/>
                <a:cs typeface="Roboto Mono"/>
                <a:sym typeface="Roboto Mono"/>
              </a:rPr>
              <a:t>We can see that drama movies are the most popular among all, followed by action and comedy movies.</a:t>
            </a:r>
            <a:endParaRPr sz="1600">
              <a:latin typeface="Roboto Mono"/>
              <a:ea typeface="Roboto Mono"/>
              <a:cs typeface="Roboto Mono"/>
              <a:sym typeface="Roboto Mono"/>
            </a:endParaRPr>
          </a:p>
          <a:p>
            <a:pPr indent="0" lvl="0" marL="0" rtl="0" algn="l">
              <a:spcBef>
                <a:spcPts val="1600"/>
              </a:spcBef>
              <a:spcAft>
                <a:spcPts val="1600"/>
              </a:spcAft>
              <a:buNone/>
            </a:pPr>
            <a:r>
              <a:t/>
            </a:r>
            <a:endParaRPr sz="1600">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3"/>
          <p:cNvPicPr preferRelativeResize="0"/>
          <p:nvPr/>
        </p:nvPicPr>
        <p:blipFill rotWithShape="1">
          <a:blip r:embed="rId3">
            <a:alphaModFix/>
          </a:blip>
          <a:srcRect b="15143" l="20261" r="34961" t="32762"/>
          <a:stretch/>
        </p:blipFill>
        <p:spPr>
          <a:xfrm>
            <a:off x="1563575" y="535650"/>
            <a:ext cx="5103523" cy="3339900"/>
          </a:xfrm>
          <a:prstGeom prst="rect">
            <a:avLst/>
          </a:prstGeom>
          <a:noFill/>
          <a:ln>
            <a:noFill/>
          </a:ln>
        </p:spPr>
      </p:pic>
      <p:sp>
        <p:nvSpPr>
          <p:cNvPr id="134" name="Google Shape;134;p23"/>
          <p:cNvSpPr txBox="1"/>
          <p:nvPr/>
        </p:nvSpPr>
        <p:spPr>
          <a:xfrm>
            <a:off x="623875" y="-41775"/>
            <a:ext cx="7147500" cy="7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Roboto Mono"/>
                <a:ea typeface="Roboto Mono"/>
                <a:cs typeface="Roboto Mono"/>
                <a:sym typeface="Roboto Mono"/>
              </a:rPr>
              <a:t>Top 5 Directors Based on Rating</a:t>
            </a:r>
            <a:endParaRPr sz="2800">
              <a:solidFill>
                <a:srgbClr val="FFFFFF"/>
              </a:solidFill>
              <a:latin typeface="Roboto Mono"/>
              <a:ea typeface="Roboto Mono"/>
              <a:cs typeface="Roboto Mono"/>
              <a:sym typeface="Roboto Mono"/>
            </a:endParaRPr>
          </a:p>
        </p:txBody>
      </p:sp>
      <p:sp>
        <p:nvSpPr>
          <p:cNvPr id="135" name="Google Shape;135;p23"/>
          <p:cNvSpPr txBox="1"/>
          <p:nvPr/>
        </p:nvSpPr>
        <p:spPr>
          <a:xfrm>
            <a:off x="426100" y="3875550"/>
            <a:ext cx="84609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3F3F3"/>
                </a:solidFill>
                <a:latin typeface="Roboto Mono"/>
                <a:ea typeface="Roboto Mono"/>
                <a:cs typeface="Roboto Mono"/>
                <a:sym typeface="Roboto Mono"/>
              </a:rPr>
              <a:t>These are the top 5 directors from 2006 to 2016 based on the ratings of the movies they have directed. To make the ratings consistent, we have considered directors who have directed at least two movies.</a:t>
            </a:r>
            <a:endParaRPr sz="1600">
              <a:solidFill>
                <a:srgbClr val="F3F3F3"/>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7886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Actors in top revenue movies</a:t>
            </a:r>
            <a:endParaRPr>
              <a:latin typeface="Roboto Mono"/>
              <a:ea typeface="Roboto Mono"/>
              <a:cs typeface="Roboto Mono"/>
              <a:sym typeface="Roboto Mono"/>
            </a:endParaRPr>
          </a:p>
        </p:txBody>
      </p:sp>
      <p:pic>
        <p:nvPicPr>
          <p:cNvPr id="141" name="Google Shape;141;p24"/>
          <p:cNvPicPr preferRelativeResize="0"/>
          <p:nvPr/>
        </p:nvPicPr>
        <p:blipFill rotWithShape="1">
          <a:blip r:embed="rId3">
            <a:alphaModFix/>
          </a:blip>
          <a:srcRect b="18938" l="18663" r="25137" t="19790"/>
          <a:stretch/>
        </p:blipFill>
        <p:spPr>
          <a:xfrm>
            <a:off x="1075113" y="667650"/>
            <a:ext cx="6993773" cy="4289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3">
            <a:alphaModFix/>
          </a:blip>
          <a:srcRect b="11423" l="6023" r="61540" t="31800"/>
          <a:stretch/>
        </p:blipFill>
        <p:spPr>
          <a:xfrm>
            <a:off x="424375" y="198275"/>
            <a:ext cx="3785467" cy="3267551"/>
          </a:xfrm>
          <a:prstGeom prst="rect">
            <a:avLst/>
          </a:prstGeom>
          <a:noFill/>
          <a:ln>
            <a:noFill/>
          </a:ln>
        </p:spPr>
      </p:pic>
      <p:sp>
        <p:nvSpPr>
          <p:cNvPr id="147" name="Google Shape;147;p25"/>
          <p:cNvSpPr txBox="1"/>
          <p:nvPr>
            <p:ph idx="1" type="body"/>
          </p:nvPr>
        </p:nvSpPr>
        <p:spPr>
          <a:xfrm>
            <a:off x="152175" y="3465825"/>
            <a:ext cx="4311600" cy="139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Mono"/>
              <a:buChar char="●"/>
            </a:pPr>
            <a:r>
              <a:rPr lang="en" sz="1200">
                <a:latin typeface="Roboto Mono"/>
                <a:ea typeface="Roboto Mono"/>
                <a:cs typeface="Roboto Mono"/>
                <a:sym typeface="Roboto Mono"/>
              </a:rPr>
              <a:t>From this scatterplot, we can clearly see that there is not much correlation between the runtime and the rating of a movie. This tells us that there are movies with long runtimes which have been successful and there are short movies that have not been liked much.</a:t>
            </a:r>
            <a:endParaRPr sz="1200">
              <a:latin typeface="Roboto Mono"/>
              <a:ea typeface="Roboto Mono"/>
              <a:cs typeface="Roboto Mono"/>
              <a:sym typeface="Roboto Mono"/>
            </a:endParaRPr>
          </a:p>
        </p:txBody>
      </p:sp>
      <p:pic>
        <p:nvPicPr>
          <p:cNvPr id="148" name="Google Shape;148;p25"/>
          <p:cNvPicPr preferRelativeResize="0"/>
          <p:nvPr/>
        </p:nvPicPr>
        <p:blipFill rotWithShape="1">
          <a:blip r:embed="rId4">
            <a:alphaModFix/>
          </a:blip>
          <a:srcRect b="21767" l="5971" r="62299" t="21024"/>
          <a:stretch/>
        </p:blipFill>
        <p:spPr>
          <a:xfrm>
            <a:off x="4630200" y="198275"/>
            <a:ext cx="3630835" cy="3267551"/>
          </a:xfrm>
          <a:prstGeom prst="rect">
            <a:avLst/>
          </a:prstGeom>
          <a:noFill/>
          <a:ln>
            <a:noFill/>
          </a:ln>
        </p:spPr>
      </p:pic>
      <p:sp>
        <p:nvSpPr>
          <p:cNvPr id="149" name="Google Shape;149;p25"/>
          <p:cNvSpPr txBox="1"/>
          <p:nvPr/>
        </p:nvSpPr>
        <p:spPr>
          <a:xfrm>
            <a:off x="4715775" y="3465825"/>
            <a:ext cx="3901500" cy="18072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accent3"/>
              </a:buClr>
              <a:buSzPts val="1200"/>
              <a:buFont typeface="Roboto Mono"/>
              <a:buChar char="●"/>
            </a:pPr>
            <a:r>
              <a:rPr lang="en" sz="1200">
                <a:solidFill>
                  <a:schemeClr val="accent3"/>
                </a:solidFill>
                <a:latin typeface="Roboto Mono"/>
                <a:ea typeface="Roboto Mono"/>
                <a:cs typeface="Roboto Mono"/>
                <a:sym typeface="Roboto Mono"/>
              </a:rPr>
              <a:t>From this scatterplot, we can clearly see that the metascores and ratings are </a:t>
            </a:r>
            <a:r>
              <a:rPr lang="en" sz="1200">
                <a:solidFill>
                  <a:schemeClr val="accent3"/>
                </a:solidFill>
                <a:latin typeface="Roboto Mono"/>
                <a:ea typeface="Roboto Mono"/>
                <a:cs typeface="Roboto Mono"/>
                <a:sym typeface="Roboto Mono"/>
              </a:rPr>
              <a:t>positively</a:t>
            </a:r>
            <a:r>
              <a:rPr lang="en" sz="1200">
                <a:solidFill>
                  <a:schemeClr val="accent3"/>
                </a:solidFill>
                <a:latin typeface="Roboto Mono"/>
                <a:ea typeface="Roboto Mono"/>
                <a:cs typeface="Roboto Mono"/>
                <a:sym typeface="Roboto Mono"/>
              </a:rPr>
              <a:t> related, that is , we can say that they are unbiased, and a good metascore implies a good rating.</a:t>
            </a:r>
            <a:endParaRPr sz="1200">
              <a:solidFill>
                <a:schemeClr val="accent3"/>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idx="1" type="body"/>
          </p:nvPr>
        </p:nvSpPr>
        <p:spPr>
          <a:xfrm>
            <a:off x="311700" y="817850"/>
            <a:ext cx="8781000" cy="42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600">
                <a:latin typeface="Roboto Mono"/>
                <a:ea typeface="Roboto Mono"/>
                <a:cs typeface="Roboto Mono"/>
                <a:sym typeface="Roboto Mono"/>
              </a:rPr>
              <a:t>Null Hypothesis:</a:t>
            </a:r>
            <a:r>
              <a:rPr lang="en" sz="1600">
                <a:latin typeface="Roboto Mono"/>
                <a:ea typeface="Roboto Mono"/>
                <a:cs typeface="Roboto Mono"/>
                <a:sym typeface="Roboto Mono"/>
              </a:rPr>
              <a:t> The average rating of movies is greater than or equal to 6.9.</a:t>
            </a:r>
            <a:endParaRPr sz="1600">
              <a:latin typeface="Roboto Mono"/>
              <a:ea typeface="Roboto Mono"/>
              <a:cs typeface="Roboto Mono"/>
              <a:sym typeface="Roboto Mono"/>
            </a:endParaRPr>
          </a:p>
          <a:p>
            <a:pPr indent="0" lvl="0" marL="0" rtl="0" algn="l">
              <a:spcBef>
                <a:spcPts val="1600"/>
              </a:spcBef>
              <a:spcAft>
                <a:spcPts val="0"/>
              </a:spcAft>
              <a:buNone/>
            </a:pPr>
            <a:r>
              <a:rPr b="1" i="1" lang="en" sz="1600">
                <a:latin typeface="Roboto Mono"/>
                <a:ea typeface="Roboto Mono"/>
                <a:cs typeface="Roboto Mono"/>
                <a:sym typeface="Roboto Mono"/>
              </a:rPr>
              <a:t>Alternate hypothesis </a:t>
            </a:r>
            <a:r>
              <a:rPr lang="en" sz="1600">
                <a:latin typeface="Roboto Mono"/>
                <a:ea typeface="Roboto Mono"/>
                <a:cs typeface="Roboto Mono"/>
                <a:sym typeface="Roboto Mono"/>
              </a:rPr>
              <a:t>: The average rating of movies is lesser than 6.9</a:t>
            </a:r>
            <a:endParaRPr sz="1600">
              <a:latin typeface="Roboto Mono"/>
              <a:ea typeface="Roboto Mono"/>
              <a:cs typeface="Roboto Mono"/>
              <a:sym typeface="Roboto Mono"/>
            </a:endParaRPr>
          </a:p>
          <a:p>
            <a:pPr indent="0" lvl="0" marL="0" rtl="0" algn="l">
              <a:spcBef>
                <a:spcPts val="1600"/>
              </a:spcBef>
              <a:spcAft>
                <a:spcPts val="0"/>
              </a:spcAft>
              <a:buNone/>
            </a:pPr>
            <a:r>
              <a:rPr lang="en" sz="1600">
                <a:latin typeface="Roboto Mono"/>
                <a:ea typeface="Roboto Mono"/>
                <a:cs typeface="Roboto Mono"/>
                <a:sym typeface="Roboto Mono"/>
              </a:rPr>
              <a:t>Data:  	Population standard deviation= 0.945 ,  sample size=100</a:t>
            </a:r>
            <a:endParaRPr sz="1600">
              <a:latin typeface="Roboto Mono"/>
              <a:ea typeface="Roboto Mono"/>
              <a:cs typeface="Roboto Mono"/>
              <a:sym typeface="Roboto Mono"/>
            </a:endParaRPr>
          </a:p>
          <a:p>
            <a:pPr indent="457200" lvl="0" marL="457200" rtl="0" algn="l">
              <a:spcBef>
                <a:spcPts val="1600"/>
              </a:spcBef>
              <a:spcAft>
                <a:spcPts val="0"/>
              </a:spcAft>
              <a:buNone/>
            </a:pPr>
            <a:r>
              <a:rPr lang="en" sz="1600">
                <a:latin typeface="Roboto Mono"/>
                <a:ea typeface="Roboto Mono"/>
                <a:cs typeface="Roboto Mono"/>
                <a:sym typeface="Roboto Mono"/>
              </a:rPr>
              <a:t>Significance Level= 5 percent (alpha=0.05) ,</a:t>
            </a:r>
            <a:endParaRPr sz="1600">
              <a:latin typeface="Roboto Mono"/>
              <a:ea typeface="Roboto Mono"/>
              <a:cs typeface="Roboto Mono"/>
              <a:sym typeface="Roboto Mono"/>
            </a:endParaRPr>
          </a:p>
          <a:p>
            <a:pPr indent="457200" lvl="0" marL="457200" rtl="0" algn="l">
              <a:spcBef>
                <a:spcPts val="1600"/>
              </a:spcBef>
              <a:spcAft>
                <a:spcPts val="0"/>
              </a:spcAft>
              <a:buNone/>
            </a:pPr>
            <a:r>
              <a:rPr lang="en" sz="1600">
                <a:latin typeface="Roboto Mono"/>
                <a:ea typeface="Roboto Mono"/>
                <a:cs typeface="Roboto Mono"/>
                <a:sym typeface="Roboto Mono"/>
              </a:rPr>
              <a:t> Critical z score= - 1.96</a:t>
            </a:r>
            <a:endParaRPr sz="1600">
              <a:latin typeface="Roboto Mono"/>
              <a:ea typeface="Roboto Mono"/>
              <a:cs typeface="Roboto Mono"/>
              <a:sym typeface="Roboto Mono"/>
            </a:endParaRPr>
          </a:p>
          <a:p>
            <a:pPr indent="0" lvl="0" marL="0" rtl="0" algn="l">
              <a:spcBef>
                <a:spcPts val="1600"/>
              </a:spcBef>
              <a:spcAft>
                <a:spcPts val="0"/>
              </a:spcAft>
              <a:buNone/>
            </a:pPr>
            <a:r>
              <a:rPr lang="en" sz="1600">
                <a:latin typeface="Roboto Mono"/>
                <a:ea typeface="Roboto Mono"/>
                <a:cs typeface="Roboto Mono"/>
                <a:sym typeface="Roboto Mono"/>
              </a:rPr>
              <a:t>In our random sample, we obtain sample mean to be equal to 6.687 </a:t>
            </a:r>
            <a:endParaRPr sz="1600">
              <a:latin typeface="Roboto Mono"/>
              <a:ea typeface="Roboto Mono"/>
              <a:cs typeface="Roboto Mono"/>
              <a:sym typeface="Roboto Mono"/>
            </a:endParaRPr>
          </a:p>
          <a:p>
            <a:pPr indent="0" lvl="0" marL="0" rtl="0" algn="l">
              <a:spcBef>
                <a:spcPts val="1600"/>
              </a:spcBef>
              <a:spcAft>
                <a:spcPts val="0"/>
              </a:spcAft>
              <a:buNone/>
            </a:pPr>
            <a:r>
              <a:rPr lang="en" sz="1600">
                <a:latin typeface="Roboto Mono"/>
                <a:ea typeface="Roboto Mono"/>
                <a:cs typeface="Roboto Mono"/>
                <a:sym typeface="Roboto Mono"/>
              </a:rPr>
              <a:t>We obtain </a:t>
            </a:r>
            <a:r>
              <a:rPr b="1" i="1" lang="en" sz="1600">
                <a:latin typeface="Roboto Mono"/>
                <a:ea typeface="Roboto Mono"/>
                <a:cs typeface="Roboto Mono"/>
                <a:sym typeface="Roboto Mono"/>
              </a:rPr>
              <a:t>P-value</a:t>
            </a:r>
            <a:r>
              <a:rPr lang="en" sz="1600">
                <a:latin typeface="Roboto Mono"/>
                <a:ea typeface="Roboto Mono"/>
                <a:cs typeface="Roboto Mono"/>
                <a:sym typeface="Roboto Mono"/>
              </a:rPr>
              <a:t> to be equal to 0.012, and the z score corresponding to this P-value is equal to -2.2529.</a:t>
            </a:r>
            <a:r>
              <a:rPr lang="en" sz="1600">
                <a:latin typeface="Roboto Mono"/>
                <a:ea typeface="Roboto Mono"/>
                <a:cs typeface="Roboto Mono"/>
                <a:sym typeface="Roboto Mono"/>
              </a:rPr>
              <a:t>	</a:t>
            </a:r>
            <a:endParaRPr sz="1600">
              <a:latin typeface="Roboto Mono"/>
              <a:ea typeface="Roboto Mono"/>
              <a:cs typeface="Roboto Mono"/>
              <a:sym typeface="Roboto Mono"/>
            </a:endParaRPr>
          </a:p>
          <a:p>
            <a:pPr indent="0" lvl="0" marL="0" rtl="0" algn="l">
              <a:spcBef>
                <a:spcPts val="1600"/>
              </a:spcBef>
              <a:spcAft>
                <a:spcPts val="1600"/>
              </a:spcAft>
              <a:buNone/>
            </a:pPr>
            <a:r>
              <a:t/>
            </a:r>
            <a:endParaRPr sz="1600">
              <a:latin typeface="Roboto Mono"/>
              <a:ea typeface="Roboto Mono"/>
              <a:cs typeface="Roboto Mono"/>
              <a:sym typeface="Roboto Mono"/>
            </a:endParaRPr>
          </a:p>
        </p:txBody>
      </p:sp>
      <p:sp>
        <p:nvSpPr>
          <p:cNvPr id="155" name="Google Shape;155;p26"/>
          <p:cNvSpPr txBox="1"/>
          <p:nvPr>
            <p:ph type="title"/>
          </p:nvPr>
        </p:nvSpPr>
        <p:spPr>
          <a:xfrm>
            <a:off x="311700" y="200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Hypothesis Testing</a:t>
            </a:r>
            <a:endParaRPr>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idx="1" type="body"/>
          </p:nvPr>
        </p:nvSpPr>
        <p:spPr>
          <a:xfrm>
            <a:off x="311700" y="160875"/>
            <a:ext cx="8520600" cy="26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500">
                <a:latin typeface="Roboto Mono"/>
                <a:ea typeface="Roboto Mono"/>
                <a:cs typeface="Roboto Mono"/>
                <a:sym typeface="Roboto Mono"/>
              </a:rPr>
              <a:t>Conclusion:</a:t>
            </a:r>
            <a:endParaRPr b="1" i="1" sz="1500">
              <a:latin typeface="Roboto Mono"/>
              <a:ea typeface="Roboto Mono"/>
              <a:cs typeface="Roboto Mono"/>
              <a:sym typeface="Roboto Mono"/>
            </a:endParaRPr>
          </a:p>
          <a:p>
            <a:pPr indent="0" lvl="0" marL="0" rtl="0" algn="l">
              <a:spcBef>
                <a:spcPts val="1600"/>
              </a:spcBef>
              <a:spcAft>
                <a:spcPts val="0"/>
              </a:spcAft>
              <a:buNone/>
            </a:pPr>
            <a:r>
              <a:rPr lang="en" sz="1500">
                <a:latin typeface="Roboto Mono"/>
                <a:ea typeface="Roboto Mono"/>
                <a:cs typeface="Roboto Mono"/>
                <a:sym typeface="Roboto Mono"/>
              </a:rPr>
              <a:t>As 0.012&lt;0.05 (</a:t>
            </a:r>
            <a:r>
              <a:rPr i="1" lang="en" sz="1500">
                <a:latin typeface="Roboto Mono"/>
                <a:ea typeface="Roboto Mono"/>
                <a:cs typeface="Roboto Mono"/>
                <a:sym typeface="Roboto Mono"/>
              </a:rPr>
              <a:t>P-value less than our significance level</a:t>
            </a:r>
            <a:r>
              <a:rPr lang="en" sz="1500">
                <a:latin typeface="Roboto Mono"/>
                <a:ea typeface="Roboto Mono"/>
                <a:cs typeface="Roboto Mono"/>
                <a:sym typeface="Roboto Mono"/>
              </a:rPr>
              <a:t>),we can reject our Null Hypothesis.</a:t>
            </a:r>
            <a:endParaRPr sz="1500">
              <a:latin typeface="Roboto Mono"/>
              <a:ea typeface="Roboto Mono"/>
              <a:cs typeface="Roboto Mono"/>
              <a:sym typeface="Roboto Mono"/>
            </a:endParaRPr>
          </a:p>
          <a:p>
            <a:pPr indent="0" lvl="0" marL="0" rtl="0" algn="l">
              <a:spcBef>
                <a:spcPts val="1600"/>
              </a:spcBef>
              <a:spcAft>
                <a:spcPts val="1600"/>
              </a:spcAft>
              <a:buNone/>
            </a:pPr>
            <a:r>
              <a:rPr lang="en" sz="1500">
                <a:latin typeface="Roboto Mono"/>
                <a:ea typeface="Roboto Mono"/>
                <a:cs typeface="Roboto Mono"/>
                <a:sym typeface="Roboto Mono"/>
              </a:rPr>
              <a:t>We also observe that from our data of 1000 movies,  that the average of all 1000 movies is 6.72.  So, We have rejected the  Null Hypothesis correctly.</a:t>
            </a:r>
            <a:endParaRPr sz="1500">
              <a:latin typeface="Roboto Mono"/>
              <a:ea typeface="Roboto Mono"/>
              <a:cs typeface="Roboto Mono"/>
              <a:sym typeface="Roboto Mono"/>
            </a:endParaRPr>
          </a:p>
        </p:txBody>
      </p:sp>
      <p:pic>
        <p:nvPicPr>
          <p:cNvPr id="161" name="Google Shape;161;p27"/>
          <p:cNvPicPr preferRelativeResize="0"/>
          <p:nvPr/>
        </p:nvPicPr>
        <p:blipFill rotWithShape="1">
          <a:blip r:embed="rId3">
            <a:alphaModFix/>
          </a:blip>
          <a:srcRect b="37069" l="6541" r="64918" t="30190"/>
          <a:stretch/>
        </p:blipFill>
        <p:spPr>
          <a:xfrm>
            <a:off x="422750" y="2289300"/>
            <a:ext cx="3900849" cy="2359826"/>
          </a:xfrm>
          <a:prstGeom prst="rect">
            <a:avLst/>
          </a:prstGeom>
          <a:noFill/>
          <a:ln>
            <a:noFill/>
          </a:ln>
        </p:spPr>
      </p:pic>
      <p:sp>
        <p:nvSpPr>
          <p:cNvPr id="162" name="Google Shape;162;p27"/>
          <p:cNvSpPr txBox="1"/>
          <p:nvPr/>
        </p:nvSpPr>
        <p:spPr>
          <a:xfrm>
            <a:off x="1868625" y="3525325"/>
            <a:ext cx="1213500" cy="9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txBox="1"/>
          <p:nvPr/>
        </p:nvSpPr>
        <p:spPr>
          <a:xfrm>
            <a:off x="490350" y="4610275"/>
            <a:ext cx="43977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3C47D"/>
                </a:solidFill>
                <a:latin typeface="Roboto Mono"/>
                <a:ea typeface="Roboto Mono"/>
                <a:cs typeface="Roboto Mono"/>
                <a:sym typeface="Roboto Mono"/>
              </a:rPr>
              <a:t>No outliers in sample</a:t>
            </a:r>
            <a:endParaRPr sz="1800">
              <a:solidFill>
                <a:srgbClr val="93C47D"/>
              </a:solidFill>
              <a:latin typeface="Roboto Mono"/>
              <a:ea typeface="Roboto Mono"/>
              <a:cs typeface="Roboto Mono"/>
              <a:sym typeface="Roboto Mono"/>
            </a:endParaRPr>
          </a:p>
        </p:txBody>
      </p:sp>
      <p:pic>
        <p:nvPicPr>
          <p:cNvPr id="164" name="Google Shape;164;p27"/>
          <p:cNvPicPr preferRelativeResize="0"/>
          <p:nvPr/>
        </p:nvPicPr>
        <p:blipFill rotWithShape="1">
          <a:blip r:embed="rId4">
            <a:alphaModFix/>
          </a:blip>
          <a:srcRect b="27133" l="6295" r="56054" t="23270"/>
          <a:stretch/>
        </p:blipFill>
        <p:spPr>
          <a:xfrm>
            <a:off x="4778750" y="2127275"/>
            <a:ext cx="3403651" cy="2521851"/>
          </a:xfrm>
          <a:prstGeom prst="rect">
            <a:avLst/>
          </a:prstGeom>
          <a:noFill/>
          <a:ln>
            <a:noFill/>
          </a:ln>
        </p:spPr>
      </p:pic>
      <p:sp>
        <p:nvSpPr>
          <p:cNvPr id="165" name="Google Shape;165;p27"/>
          <p:cNvSpPr txBox="1"/>
          <p:nvPr/>
        </p:nvSpPr>
        <p:spPr>
          <a:xfrm>
            <a:off x="4980575" y="4696650"/>
            <a:ext cx="3000000" cy="38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Code Snippet For Hypothesis Test</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idx="1" type="body"/>
          </p:nvPr>
        </p:nvSpPr>
        <p:spPr>
          <a:xfrm>
            <a:off x="311700" y="968400"/>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i="1" lang="en" sz="7200">
                <a:solidFill>
                  <a:srgbClr val="F3F3F3"/>
                </a:solidFill>
                <a:latin typeface="Roboto Mono"/>
                <a:ea typeface="Roboto Mono"/>
                <a:cs typeface="Roboto Mono"/>
                <a:sym typeface="Roboto Mono"/>
              </a:rPr>
              <a:t>THANK YOU</a:t>
            </a:r>
            <a:endParaRPr i="1" sz="7200">
              <a:solidFill>
                <a:srgbClr val="F3F3F3"/>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4"/>
          <p:cNvPicPr preferRelativeResize="0"/>
          <p:nvPr/>
        </p:nvPicPr>
        <p:blipFill rotWithShape="1">
          <a:blip r:embed="rId3">
            <a:alphaModFix/>
          </a:blip>
          <a:srcRect b="6088" l="24665" r="19402" t="14325"/>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1052550" y="-58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The Dataset </a:t>
            </a:r>
            <a:endParaRPr>
              <a:latin typeface="Roboto Mono"/>
              <a:ea typeface="Roboto Mono"/>
              <a:cs typeface="Roboto Mono"/>
              <a:sym typeface="Roboto Mono"/>
            </a:endParaRPr>
          </a:p>
        </p:txBody>
      </p:sp>
      <p:sp>
        <p:nvSpPr>
          <p:cNvPr id="71" name="Google Shape;71;p15"/>
          <p:cNvSpPr txBox="1"/>
          <p:nvPr>
            <p:ph idx="1" type="body"/>
          </p:nvPr>
        </p:nvSpPr>
        <p:spPr>
          <a:xfrm>
            <a:off x="422250" y="462775"/>
            <a:ext cx="7987500" cy="2234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Mono"/>
              <a:buChar char="●"/>
            </a:pPr>
            <a:r>
              <a:rPr lang="en" sz="1500">
                <a:latin typeface="Roboto Mono"/>
                <a:ea typeface="Roboto Mono"/>
                <a:cs typeface="Roboto Mono"/>
                <a:sym typeface="Roboto Mono"/>
              </a:rPr>
              <a:t>The Dataset contains 10 attributes for each data point.</a:t>
            </a:r>
            <a:endParaRPr sz="1500">
              <a:latin typeface="Roboto Mono"/>
              <a:ea typeface="Roboto Mono"/>
              <a:cs typeface="Roboto Mono"/>
              <a:sym typeface="Roboto Mono"/>
            </a:endParaRPr>
          </a:p>
          <a:p>
            <a:pPr indent="-323850" lvl="0" marL="457200" rtl="0" algn="l">
              <a:spcBef>
                <a:spcPts val="0"/>
              </a:spcBef>
              <a:spcAft>
                <a:spcPts val="0"/>
              </a:spcAft>
              <a:buSzPts val="1500"/>
              <a:buFont typeface="Roboto Mono"/>
              <a:buChar char="●"/>
            </a:pPr>
            <a:r>
              <a:rPr lang="en" sz="1500">
                <a:latin typeface="Roboto Mono"/>
                <a:ea typeface="Roboto Mono"/>
                <a:cs typeface="Roboto Mono"/>
                <a:sym typeface="Roboto Mono"/>
              </a:rPr>
              <a:t>There are about 1000 data points. Each data point is a Movie that has been released between the years 2006 and 2016.</a:t>
            </a:r>
            <a:endParaRPr sz="1500">
              <a:latin typeface="Roboto Mono"/>
              <a:ea typeface="Roboto Mono"/>
              <a:cs typeface="Roboto Mono"/>
              <a:sym typeface="Roboto Mono"/>
            </a:endParaRPr>
          </a:p>
          <a:p>
            <a:pPr indent="-323850" lvl="0" marL="457200" rtl="0" algn="l">
              <a:spcBef>
                <a:spcPts val="0"/>
              </a:spcBef>
              <a:spcAft>
                <a:spcPts val="0"/>
              </a:spcAft>
              <a:buSzPts val="1500"/>
              <a:buFont typeface="Roboto Mono"/>
              <a:buChar char="●"/>
            </a:pPr>
            <a:r>
              <a:rPr lang="en" sz="1500">
                <a:latin typeface="Roboto Mono"/>
                <a:ea typeface="Roboto Mono"/>
                <a:cs typeface="Roboto Mono"/>
                <a:sym typeface="Roboto Mono"/>
              </a:rPr>
              <a:t>There are 7 numerical attributes and 3 categorical columns.</a:t>
            </a:r>
            <a:endParaRPr sz="1500">
              <a:latin typeface="Roboto Mono"/>
              <a:ea typeface="Roboto Mono"/>
              <a:cs typeface="Roboto Mono"/>
              <a:sym typeface="Roboto Mono"/>
            </a:endParaRPr>
          </a:p>
          <a:p>
            <a:pPr indent="-323850" lvl="0" marL="457200" rtl="0" algn="l">
              <a:spcBef>
                <a:spcPts val="0"/>
              </a:spcBef>
              <a:spcAft>
                <a:spcPts val="0"/>
              </a:spcAft>
              <a:buSzPts val="1500"/>
              <a:buFont typeface="Roboto Mono"/>
              <a:buChar char="●"/>
            </a:pPr>
            <a:r>
              <a:rPr lang="en" sz="1500">
                <a:latin typeface="Roboto Mono"/>
                <a:ea typeface="Roboto Mono"/>
                <a:cs typeface="Roboto Mono"/>
                <a:sym typeface="Roboto Mono"/>
              </a:rPr>
              <a:t>We dropped the summary column because we </a:t>
            </a:r>
            <a:r>
              <a:rPr lang="en" sz="1500">
                <a:latin typeface="Roboto Mono"/>
                <a:ea typeface="Roboto Mono"/>
                <a:cs typeface="Roboto Mono"/>
                <a:sym typeface="Roboto Mono"/>
              </a:rPr>
              <a:t>couldn't</a:t>
            </a:r>
            <a:r>
              <a:rPr lang="en" sz="1500">
                <a:latin typeface="Roboto Mono"/>
                <a:ea typeface="Roboto Mono"/>
                <a:cs typeface="Roboto Mono"/>
                <a:sym typeface="Roboto Mono"/>
              </a:rPr>
              <a:t> generalize it</a:t>
            </a:r>
            <a:endParaRPr sz="1500">
              <a:latin typeface="Roboto Mono"/>
              <a:ea typeface="Roboto Mono"/>
              <a:cs typeface="Roboto Mono"/>
              <a:sym typeface="Roboto Mono"/>
            </a:endParaRPr>
          </a:p>
          <a:p>
            <a:pPr indent="0" lvl="0" marL="0" rtl="0" algn="l">
              <a:spcBef>
                <a:spcPts val="1600"/>
              </a:spcBef>
              <a:spcAft>
                <a:spcPts val="1600"/>
              </a:spcAft>
              <a:buNone/>
            </a:pPr>
            <a:r>
              <a:t/>
            </a:r>
            <a:endParaRPr sz="1500">
              <a:latin typeface="Roboto Mono"/>
              <a:ea typeface="Roboto Mono"/>
              <a:cs typeface="Roboto Mono"/>
              <a:sym typeface="Roboto Mono"/>
            </a:endParaRPr>
          </a:p>
        </p:txBody>
      </p:sp>
      <p:pic>
        <p:nvPicPr>
          <p:cNvPr id="72" name="Google Shape;72;p15"/>
          <p:cNvPicPr preferRelativeResize="0"/>
          <p:nvPr/>
        </p:nvPicPr>
        <p:blipFill rotWithShape="1">
          <a:blip r:embed="rId3">
            <a:alphaModFix/>
          </a:blip>
          <a:srcRect b="31221" l="6287" r="37167" t="35560"/>
          <a:stretch/>
        </p:blipFill>
        <p:spPr>
          <a:xfrm>
            <a:off x="1052550" y="1951375"/>
            <a:ext cx="7224101" cy="3029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700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Box Plots</a:t>
            </a:r>
            <a:endParaRPr>
              <a:latin typeface="Roboto Mono"/>
              <a:ea typeface="Roboto Mono"/>
              <a:cs typeface="Roboto Mono"/>
              <a:sym typeface="Roboto Mono"/>
            </a:endParaRPr>
          </a:p>
        </p:txBody>
      </p:sp>
      <p:pic>
        <p:nvPicPr>
          <p:cNvPr id="78" name="Google Shape;78;p16"/>
          <p:cNvPicPr preferRelativeResize="0"/>
          <p:nvPr/>
        </p:nvPicPr>
        <p:blipFill rotWithShape="1">
          <a:blip r:embed="rId3">
            <a:alphaModFix/>
          </a:blip>
          <a:srcRect b="34855" l="20368" r="53399" t="33577"/>
          <a:stretch/>
        </p:blipFill>
        <p:spPr>
          <a:xfrm>
            <a:off x="454710" y="622075"/>
            <a:ext cx="3967738" cy="2672201"/>
          </a:xfrm>
          <a:prstGeom prst="rect">
            <a:avLst/>
          </a:prstGeom>
          <a:noFill/>
          <a:ln>
            <a:noFill/>
          </a:ln>
        </p:spPr>
      </p:pic>
      <p:pic>
        <p:nvPicPr>
          <p:cNvPr id="79" name="Google Shape;79;p16"/>
          <p:cNvPicPr preferRelativeResize="0"/>
          <p:nvPr/>
        </p:nvPicPr>
        <p:blipFill rotWithShape="1">
          <a:blip r:embed="rId4">
            <a:alphaModFix/>
          </a:blip>
          <a:srcRect b="27901" l="20189" r="52356" t="39152"/>
          <a:stretch/>
        </p:blipFill>
        <p:spPr>
          <a:xfrm>
            <a:off x="4648600" y="622075"/>
            <a:ext cx="4055640" cy="2731401"/>
          </a:xfrm>
          <a:prstGeom prst="rect">
            <a:avLst/>
          </a:prstGeom>
          <a:noFill/>
          <a:ln>
            <a:noFill/>
          </a:ln>
        </p:spPr>
      </p:pic>
      <p:sp>
        <p:nvSpPr>
          <p:cNvPr id="80" name="Google Shape;80;p16"/>
          <p:cNvSpPr txBox="1"/>
          <p:nvPr/>
        </p:nvSpPr>
        <p:spPr>
          <a:xfrm>
            <a:off x="544100" y="3353475"/>
            <a:ext cx="7715400" cy="1743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Roboto Mono"/>
              <a:buChar char="●"/>
            </a:pPr>
            <a:r>
              <a:rPr lang="en" sz="1600">
                <a:solidFill>
                  <a:srgbClr val="FFFFFF"/>
                </a:solidFill>
                <a:latin typeface="Roboto Mono"/>
                <a:ea typeface="Roboto Mono"/>
                <a:cs typeface="Roboto Mono"/>
                <a:sym typeface="Roboto Mono"/>
              </a:rPr>
              <a:t>The Box plots show presence of outliers in both Revenue and Runtime.</a:t>
            </a:r>
            <a:endParaRPr sz="1600">
              <a:solidFill>
                <a:srgbClr val="FFFFFF"/>
              </a:solidFill>
              <a:latin typeface="Roboto Mono"/>
              <a:ea typeface="Roboto Mono"/>
              <a:cs typeface="Roboto Mono"/>
              <a:sym typeface="Roboto Mono"/>
            </a:endParaRPr>
          </a:p>
          <a:p>
            <a:pPr indent="-342900" lvl="0" marL="457200" rtl="0" algn="l">
              <a:spcBef>
                <a:spcPts val="0"/>
              </a:spcBef>
              <a:spcAft>
                <a:spcPts val="0"/>
              </a:spcAft>
              <a:buClr>
                <a:srgbClr val="FFFFFF"/>
              </a:buClr>
              <a:buSzPts val="1800"/>
              <a:buFont typeface="Roboto Mono"/>
              <a:buChar char="●"/>
            </a:pPr>
            <a:r>
              <a:rPr lang="en" sz="1600">
                <a:solidFill>
                  <a:srgbClr val="FFFFFF"/>
                </a:solidFill>
                <a:latin typeface="Roboto Mono"/>
                <a:ea typeface="Roboto Mono"/>
                <a:cs typeface="Roboto Mono"/>
                <a:sym typeface="Roboto Mono"/>
              </a:rPr>
              <a:t>We chose not to remove the outliers because the number of data points is small and since the outliers are not entry mistakes since the data has been taken from IMDb.</a:t>
            </a:r>
            <a:r>
              <a:rPr lang="en" sz="1800">
                <a:solidFill>
                  <a:srgbClr val="FFFFFF"/>
                </a:solidFill>
                <a:latin typeface="Roboto Mono"/>
                <a:ea typeface="Roboto Mono"/>
                <a:cs typeface="Roboto Mono"/>
                <a:sym typeface="Roboto Mono"/>
              </a:rPr>
              <a:t> </a:t>
            </a:r>
            <a:endParaRPr sz="1800">
              <a:solidFill>
                <a:srgbClr val="FFFFFF"/>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3">
            <a:alphaModFix/>
          </a:blip>
          <a:srcRect b="31646" l="6122" r="74599" t="39851"/>
          <a:stretch/>
        </p:blipFill>
        <p:spPr>
          <a:xfrm>
            <a:off x="748675" y="2293925"/>
            <a:ext cx="3012300" cy="2474100"/>
          </a:xfrm>
          <a:prstGeom prst="rect">
            <a:avLst/>
          </a:prstGeom>
          <a:noFill/>
          <a:ln>
            <a:noFill/>
          </a:ln>
        </p:spPr>
      </p:pic>
      <p:sp>
        <p:nvSpPr>
          <p:cNvPr id="86" name="Google Shape;86;p17"/>
          <p:cNvSpPr txBox="1"/>
          <p:nvPr/>
        </p:nvSpPr>
        <p:spPr>
          <a:xfrm>
            <a:off x="884092" y="4768025"/>
            <a:ext cx="1996500" cy="41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 Before Cleaning</a:t>
            </a:r>
            <a:endParaRPr>
              <a:solidFill>
                <a:srgbClr val="FFFFFF"/>
              </a:solidFill>
              <a:latin typeface="Roboto Mono"/>
              <a:ea typeface="Roboto Mono"/>
              <a:cs typeface="Roboto Mono"/>
              <a:sym typeface="Roboto Mono"/>
            </a:endParaRPr>
          </a:p>
        </p:txBody>
      </p:sp>
      <p:sp>
        <p:nvSpPr>
          <p:cNvPr id="87" name="Google Shape;87;p17"/>
          <p:cNvSpPr txBox="1"/>
          <p:nvPr/>
        </p:nvSpPr>
        <p:spPr>
          <a:xfrm>
            <a:off x="534675" y="68475"/>
            <a:ext cx="8174400" cy="7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oboto Mono"/>
                <a:ea typeface="Roboto Mono"/>
                <a:cs typeface="Roboto Mono"/>
                <a:sym typeface="Roboto Mono"/>
              </a:rPr>
              <a:t> Data Cleaning</a:t>
            </a:r>
            <a:endParaRPr sz="2500">
              <a:solidFill>
                <a:srgbClr val="FFFFFF"/>
              </a:solidFill>
              <a:latin typeface="Roboto Mono"/>
              <a:ea typeface="Roboto Mono"/>
              <a:cs typeface="Roboto Mono"/>
              <a:sym typeface="Roboto Mono"/>
            </a:endParaRPr>
          </a:p>
        </p:txBody>
      </p:sp>
      <p:sp>
        <p:nvSpPr>
          <p:cNvPr id="88" name="Google Shape;88;p17"/>
          <p:cNvSpPr txBox="1"/>
          <p:nvPr/>
        </p:nvSpPr>
        <p:spPr>
          <a:xfrm>
            <a:off x="294125" y="351963"/>
            <a:ext cx="7581600" cy="2307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accent3"/>
              </a:buClr>
              <a:buSzPts val="1200"/>
              <a:buFont typeface="Roboto Mono"/>
              <a:buChar char="●"/>
            </a:pPr>
            <a:r>
              <a:rPr lang="en" sz="1200">
                <a:solidFill>
                  <a:schemeClr val="accent3"/>
                </a:solidFill>
                <a:latin typeface="Roboto Mono"/>
                <a:ea typeface="Roboto Mono"/>
                <a:cs typeface="Roboto Mono"/>
                <a:sym typeface="Roboto Mono"/>
              </a:rPr>
              <a:t>There were NaN values in 2 Numeric columns, MetaScore, and Revenue in Millions.</a:t>
            </a:r>
            <a:endParaRPr sz="1200">
              <a:solidFill>
                <a:schemeClr val="accent3"/>
              </a:solidFill>
              <a:latin typeface="Roboto Mono"/>
              <a:ea typeface="Roboto Mono"/>
              <a:cs typeface="Roboto Mono"/>
              <a:sym typeface="Roboto Mono"/>
            </a:endParaRPr>
          </a:p>
          <a:p>
            <a:pPr indent="-304800" lvl="0" marL="457200" rtl="0" algn="l">
              <a:lnSpc>
                <a:spcPct val="115000"/>
              </a:lnSpc>
              <a:spcBef>
                <a:spcPts val="0"/>
              </a:spcBef>
              <a:spcAft>
                <a:spcPts val="0"/>
              </a:spcAft>
              <a:buClr>
                <a:schemeClr val="accent3"/>
              </a:buClr>
              <a:buSzPts val="1200"/>
              <a:buFont typeface="Roboto Mono"/>
              <a:buChar char="●"/>
            </a:pPr>
            <a:r>
              <a:rPr lang="en" sz="1200">
                <a:solidFill>
                  <a:schemeClr val="accent3"/>
                </a:solidFill>
                <a:latin typeface="Roboto Mono"/>
                <a:ea typeface="Roboto Mono"/>
                <a:cs typeface="Roboto Mono"/>
                <a:sym typeface="Roboto Mono"/>
              </a:rPr>
              <a:t>The Missing values have been replaced by the mean of the particular Genre it belongs to. For example, if the missing value is from Action, Drama genre, it has been replaced with the mean of the means of the two genres. </a:t>
            </a:r>
            <a:endParaRPr sz="1200">
              <a:solidFill>
                <a:schemeClr val="accent3"/>
              </a:solidFill>
              <a:latin typeface="Roboto Mono"/>
              <a:ea typeface="Roboto Mono"/>
              <a:cs typeface="Roboto Mono"/>
              <a:sym typeface="Roboto Mono"/>
            </a:endParaRPr>
          </a:p>
          <a:p>
            <a:pPr indent="-304800" lvl="0" marL="457200" rtl="0" algn="l">
              <a:lnSpc>
                <a:spcPct val="115000"/>
              </a:lnSpc>
              <a:spcBef>
                <a:spcPts val="0"/>
              </a:spcBef>
              <a:spcAft>
                <a:spcPts val="0"/>
              </a:spcAft>
              <a:buClr>
                <a:schemeClr val="accent3"/>
              </a:buClr>
              <a:buSzPts val="1200"/>
              <a:buFont typeface="Roboto Mono"/>
              <a:buChar char="●"/>
            </a:pPr>
            <a:r>
              <a:rPr lang="en" sz="1200">
                <a:solidFill>
                  <a:schemeClr val="accent3"/>
                </a:solidFill>
                <a:latin typeface="Roboto Mono"/>
                <a:ea typeface="Roboto Mono"/>
                <a:cs typeface="Roboto Mono"/>
                <a:sym typeface="Roboto Mono"/>
              </a:rPr>
              <a:t>This way, All the added values will not be the same and hence, does not cause the dataset to be skewed on cleaning, since the mean of all of the movies is high because of the high number of action movies.</a:t>
            </a:r>
            <a:endParaRPr sz="1200">
              <a:solidFill>
                <a:schemeClr val="accent3"/>
              </a:solidFill>
              <a:latin typeface="Roboto Mono"/>
              <a:ea typeface="Roboto Mono"/>
              <a:cs typeface="Roboto Mono"/>
              <a:sym typeface="Roboto Mono"/>
            </a:endParaRPr>
          </a:p>
        </p:txBody>
      </p:sp>
      <p:pic>
        <p:nvPicPr>
          <p:cNvPr id="89" name="Google Shape;89;p17"/>
          <p:cNvPicPr preferRelativeResize="0"/>
          <p:nvPr/>
        </p:nvPicPr>
        <p:blipFill rotWithShape="1">
          <a:blip r:embed="rId4">
            <a:alphaModFix/>
          </a:blip>
          <a:srcRect b="23431" l="6609" r="77789" t="45517"/>
          <a:stretch/>
        </p:blipFill>
        <p:spPr>
          <a:xfrm>
            <a:off x="4342925" y="2293925"/>
            <a:ext cx="2782406" cy="2474099"/>
          </a:xfrm>
          <a:prstGeom prst="rect">
            <a:avLst/>
          </a:prstGeom>
          <a:noFill/>
          <a:ln>
            <a:noFill/>
          </a:ln>
        </p:spPr>
      </p:pic>
      <p:sp>
        <p:nvSpPr>
          <p:cNvPr id="90" name="Google Shape;90;p17"/>
          <p:cNvSpPr txBox="1"/>
          <p:nvPr/>
        </p:nvSpPr>
        <p:spPr>
          <a:xfrm>
            <a:off x="4774875" y="4585825"/>
            <a:ext cx="1918500" cy="6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After cleaning</a:t>
            </a:r>
            <a:endParaRPr>
              <a:solidFill>
                <a:schemeClr val="dk1"/>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8"/>
          <p:cNvPicPr preferRelativeResize="0"/>
          <p:nvPr/>
        </p:nvPicPr>
        <p:blipFill rotWithShape="1">
          <a:blip r:embed="rId3">
            <a:alphaModFix/>
          </a:blip>
          <a:srcRect b="31390" l="20133" r="42331" t="46764"/>
          <a:stretch/>
        </p:blipFill>
        <p:spPr>
          <a:xfrm>
            <a:off x="255900" y="620325"/>
            <a:ext cx="8354626" cy="2061299"/>
          </a:xfrm>
          <a:prstGeom prst="rect">
            <a:avLst/>
          </a:prstGeom>
          <a:noFill/>
          <a:ln>
            <a:noFill/>
          </a:ln>
        </p:spPr>
      </p:pic>
      <p:pic>
        <p:nvPicPr>
          <p:cNvPr id="96" name="Google Shape;96;p18"/>
          <p:cNvPicPr preferRelativeResize="0"/>
          <p:nvPr/>
        </p:nvPicPr>
        <p:blipFill rotWithShape="1">
          <a:blip r:embed="rId4">
            <a:alphaModFix/>
          </a:blip>
          <a:srcRect b="16088" l="19921" r="30275" t="60066"/>
          <a:stretch/>
        </p:blipFill>
        <p:spPr>
          <a:xfrm>
            <a:off x="255900" y="2730250"/>
            <a:ext cx="8354626" cy="2250029"/>
          </a:xfrm>
          <a:prstGeom prst="rect">
            <a:avLst/>
          </a:prstGeom>
          <a:noFill/>
          <a:ln>
            <a:noFill/>
          </a:ln>
        </p:spPr>
      </p:pic>
      <p:sp>
        <p:nvSpPr>
          <p:cNvPr id="97" name="Google Shape;97;p18"/>
          <p:cNvSpPr txBox="1"/>
          <p:nvPr/>
        </p:nvSpPr>
        <p:spPr>
          <a:xfrm>
            <a:off x="2558713" y="130175"/>
            <a:ext cx="33795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ono"/>
                <a:ea typeface="Roboto Mono"/>
                <a:cs typeface="Roboto Mono"/>
                <a:sym typeface="Roboto Mono"/>
              </a:rPr>
              <a:t>Code Snippet For Cleaning</a:t>
            </a:r>
            <a:endParaRPr>
              <a:solidFill>
                <a:srgbClr val="FFFFFF"/>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nvSpPr>
        <p:spPr>
          <a:xfrm>
            <a:off x="1585476" y="3149475"/>
            <a:ext cx="1835700" cy="53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Before Cleaning</a:t>
            </a:r>
            <a:endParaRPr>
              <a:solidFill>
                <a:srgbClr val="FFFFFF"/>
              </a:solidFill>
              <a:latin typeface="Roboto Mono"/>
              <a:ea typeface="Roboto Mono"/>
              <a:cs typeface="Roboto Mono"/>
              <a:sym typeface="Roboto Mono"/>
            </a:endParaRPr>
          </a:p>
        </p:txBody>
      </p:sp>
      <p:sp>
        <p:nvSpPr>
          <p:cNvPr id="103" name="Google Shape;103;p19"/>
          <p:cNvSpPr txBox="1"/>
          <p:nvPr/>
        </p:nvSpPr>
        <p:spPr>
          <a:xfrm>
            <a:off x="5432313" y="3211575"/>
            <a:ext cx="1686300" cy="40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ono"/>
                <a:ea typeface="Roboto Mono"/>
                <a:cs typeface="Roboto Mono"/>
                <a:sym typeface="Roboto Mono"/>
              </a:rPr>
              <a:t>After</a:t>
            </a:r>
            <a:r>
              <a:rPr lang="en">
                <a:solidFill>
                  <a:srgbClr val="FFFFFF"/>
                </a:solidFill>
                <a:latin typeface="Roboto Mono"/>
                <a:ea typeface="Roboto Mono"/>
                <a:cs typeface="Roboto Mono"/>
                <a:sym typeface="Roboto Mono"/>
              </a:rPr>
              <a:t> Cleaning</a:t>
            </a:r>
            <a:endParaRPr>
              <a:solidFill>
                <a:srgbClr val="FFFFFF"/>
              </a:solidFill>
              <a:latin typeface="Roboto Mono"/>
              <a:ea typeface="Roboto Mono"/>
              <a:cs typeface="Roboto Mono"/>
              <a:sym typeface="Roboto Mono"/>
            </a:endParaRPr>
          </a:p>
        </p:txBody>
      </p:sp>
      <p:sp>
        <p:nvSpPr>
          <p:cNvPr id="104" name="Google Shape;104;p19"/>
          <p:cNvSpPr txBox="1"/>
          <p:nvPr/>
        </p:nvSpPr>
        <p:spPr>
          <a:xfrm>
            <a:off x="300300" y="3656525"/>
            <a:ext cx="8669400" cy="1301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Roboto Mono"/>
              <a:buChar char="●"/>
            </a:pPr>
            <a:r>
              <a:rPr lang="en">
                <a:solidFill>
                  <a:srgbClr val="FFFFFF"/>
                </a:solidFill>
                <a:latin typeface="Roboto Mono"/>
                <a:ea typeface="Roboto Mono"/>
                <a:cs typeface="Roboto Mono"/>
                <a:sym typeface="Roboto Mono"/>
              </a:rPr>
              <a:t>A Histogram can be used to determine the distribution of the Metascores before and after cleaning the data.</a:t>
            </a:r>
            <a:endParaRPr>
              <a:solidFill>
                <a:srgbClr val="FFFFFF"/>
              </a:solidFill>
              <a:latin typeface="Roboto Mono"/>
              <a:ea typeface="Roboto Mono"/>
              <a:cs typeface="Roboto Mono"/>
              <a:sym typeface="Roboto Mono"/>
            </a:endParaRPr>
          </a:p>
          <a:p>
            <a:pPr indent="-317500" lvl="0" marL="457200" rtl="0" algn="l">
              <a:spcBef>
                <a:spcPts val="0"/>
              </a:spcBef>
              <a:spcAft>
                <a:spcPts val="0"/>
              </a:spcAft>
              <a:buClr>
                <a:srgbClr val="FFFFFF"/>
              </a:buClr>
              <a:buSzPts val="1400"/>
              <a:buFont typeface="Roboto Mono"/>
              <a:buChar char="●"/>
            </a:pPr>
            <a:r>
              <a:rPr lang="en">
                <a:solidFill>
                  <a:srgbClr val="FFFFFF"/>
                </a:solidFill>
                <a:latin typeface="Roboto Mono"/>
                <a:ea typeface="Roboto Mono"/>
                <a:cs typeface="Roboto Mono"/>
                <a:sym typeface="Roboto Mono"/>
              </a:rPr>
              <a:t>We see that the values have become more normal and a little less skewed after cleaning the data. </a:t>
            </a:r>
            <a:endParaRPr>
              <a:solidFill>
                <a:srgbClr val="FFFFFF"/>
              </a:solidFill>
              <a:latin typeface="Roboto Mono"/>
              <a:ea typeface="Roboto Mono"/>
              <a:cs typeface="Roboto Mono"/>
              <a:sym typeface="Roboto Mono"/>
            </a:endParaRPr>
          </a:p>
          <a:p>
            <a:pPr indent="-317500" lvl="0" marL="457200" rtl="0" algn="l">
              <a:spcBef>
                <a:spcPts val="0"/>
              </a:spcBef>
              <a:spcAft>
                <a:spcPts val="0"/>
              </a:spcAft>
              <a:buClr>
                <a:srgbClr val="FFFFFF"/>
              </a:buClr>
              <a:buSzPts val="1400"/>
              <a:buFont typeface="Roboto Mono"/>
              <a:buChar char="●"/>
            </a:pPr>
            <a:r>
              <a:rPr lang="en">
                <a:solidFill>
                  <a:srgbClr val="FFFFFF"/>
                </a:solidFill>
                <a:latin typeface="Roboto Mono"/>
                <a:ea typeface="Roboto Mono"/>
                <a:cs typeface="Roboto Mono"/>
                <a:sym typeface="Roboto Mono"/>
              </a:rPr>
              <a:t>The revenue attribute also becomes more normal on cleaning the data.</a:t>
            </a:r>
            <a:endParaRPr>
              <a:solidFill>
                <a:srgbClr val="FFFFFF"/>
              </a:solidFill>
              <a:latin typeface="Roboto Mono"/>
              <a:ea typeface="Roboto Mono"/>
              <a:cs typeface="Roboto Mono"/>
              <a:sym typeface="Roboto Mono"/>
            </a:endParaRPr>
          </a:p>
        </p:txBody>
      </p:sp>
      <p:sp>
        <p:nvSpPr>
          <p:cNvPr id="105" name="Google Shape;105;p19"/>
          <p:cNvSpPr txBox="1"/>
          <p:nvPr/>
        </p:nvSpPr>
        <p:spPr>
          <a:xfrm>
            <a:off x="1383950" y="97675"/>
            <a:ext cx="46659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Mono"/>
                <a:ea typeface="Roboto Mono"/>
                <a:cs typeface="Roboto Mono"/>
                <a:sym typeface="Roboto Mono"/>
              </a:rPr>
              <a:t>Results of Data Cleaning</a:t>
            </a:r>
            <a:endParaRPr sz="1600">
              <a:solidFill>
                <a:srgbClr val="FFFFFF"/>
              </a:solidFill>
              <a:latin typeface="Roboto Mono"/>
              <a:ea typeface="Roboto Mono"/>
              <a:cs typeface="Roboto Mono"/>
              <a:sym typeface="Roboto Mono"/>
            </a:endParaRPr>
          </a:p>
        </p:txBody>
      </p:sp>
      <p:pic>
        <p:nvPicPr>
          <p:cNvPr id="106" name="Google Shape;106;p19"/>
          <p:cNvPicPr preferRelativeResize="0"/>
          <p:nvPr/>
        </p:nvPicPr>
        <p:blipFill rotWithShape="1">
          <a:blip r:embed="rId3">
            <a:alphaModFix/>
          </a:blip>
          <a:srcRect b="17062" l="5886" r="68352" t="49209"/>
          <a:stretch/>
        </p:blipFill>
        <p:spPr>
          <a:xfrm>
            <a:off x="484325" y="502925"/>
            <a:ext cx="3580258" cy="2636750"/>
          </a:xfrm>
          <a:prstGeom prst="rect">
            <a:avLst/>
          </a:prstGeom>
          <a:noFill/>
          <a:ln>
            <a:noFill/>
          </a:ln>
        </p:spPr>
      </p:pic>
      <p:pic>
        <p:nvPicPr>
          <p:cNvPr id="107" name="Google Shape;107;p19"/>
          <p:cNvPicPr preferRelativeResize="0"/>
          <p:nvPr/>
        </p:nvPicPr>
        <p:blipFill rotWithShape="1">
          <a:blip r:embed="rId4">
            <a:alphaModFix/>
          </a:blip>
          <a:srcRect b="17566" l="6007" r="67341" t="48896"/>
          <a:stretch/>
        </p:blipFill>
        <p:spPr>
          <a:xfrm>
            <a:off x="4307600" y="502925"/>
            <a:ext cx="3725102" cy="263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3">
            <a:alphaModFix/>
          </a:blip>
          <a:srcRect b="24676" l="5812" r="65064" t="40266"/>
          <a:stretch/>
        </p:blipFill>
        <p:spPr>
          <a:xfrm>
            <a:off x="375050" y="717319"/>
            <a:ext cx="3826925" cy="2591355"/>
          </a:xfrm>
          <a:prstGeom prst="rect">
            <a:avLst/>
          </a:prstGeom>
          <a:noFill/>
          <a:ln>
            <a:noFill/>
          </a:ln>
        </p:spPr>
      </p:pic>
      <p:sp>
        <p:nvSpPr>
          <p:cNvPr id="113" name="Google Shape;113;p20"/>
          <p:cNvSpPr txBox="1"/>
          <p:nvPr>
            <p:ph idx="1" type="body"/>
          </p:nvPr>
        </p:nvSpPr>
        <p:spPr>
          <a:xfrm>
            <a:off x="311700" y="3503375"/>
            <a:ext cx="8520600" cy="1549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Mono"/>
              <a:buChar char="●"/>
            </a:pPr>
            <a:r>
              <a:rPr lang="en" sz="1500">
                <a:latin typeface="Roboto Mono"/>
                <a:ea typeface="Roboto Mono"/>
                <a:cs typeface="Roboto Mono"/>
                <a:sym typeface="Roboto Mono"/>
              </a:rPr>
              <a:t>Histogram is used to plot distributions of different variables , the above histogram displays the distribution of metascore</a:t>
            </a:r>
            <a:endParaRPr sz="1500">
              <a:latin typeface="Roboto Mono"/>
              <a:ea typeface="Roboto Mono"/>
              <a:cs typeface="Roboto Mono"/>
              <a:sym typeface="Roboto Mono"/>
            </a:endParaRPr>
          </a:p>
          <a:p>
            <a:pPr indent="-323850" lvl="0" marL="457200" rtl="0" algn="l">
              <a:spcBef>
                <a:spcPts val="0"/>
              </a:spcBef>
              <a:spcAft>
                <a:spcPts val="0"/>
              </a:spcAft>
              <a:buSzPts val="1500"/>
              <a:buFont typeface="Roboto Mono"/>
              <a:buChar char="●"/>
            </a:pPr>
            <a:r>
              <a:rPr lang="en" sz="1500">
                <a:latin typeface="Roboto Mono"/>
                <a:ea typeface="Roboto Mono"/>
                <a:cs typeface="Roboto Mono"/>
                <a:sym typeface="Roboto Mono"/>
              </a:rPr>
              <a:t>We can see that metascore follows approximately a normal distribution with mean at around 60.</a:t>
            </a:r>
            <a:endParaRPr sz="1500">
              <a:latin typeface="Roboto Mono"/>
              <a:ea typeface="Roboto Mono"/>
              <a:cs typeface="Roboto Mono"/>
              <a:sym typeface="Roboto Mono"/>
            </a:endParaRPr>
          </a:p>
          <a:p>
            <a:pPr indent="-323850" lvl="0" marL="457200" rtl="0" algn="l">
              <a:spcBef>
                <a:spcPts val="0"/>
              </a:spcBef>
              <a:spcAft>
                <a:spcPts val="0"/>
              </a:spcAft>
              <a:buSzPts val="1500"/>
              <a:buFont typeface="Roboto Mono"/>
              <a:buChar char="●"/>
            </a:pPr>
            <a:r>
              <a:rPr lang="en" sz="1500">
                <a:latin typeface="Roboto Mono"/>
                <a:ea typeface="Roboto Mono"/>
                <a:cs typeface="Roboto Mono"/>
                <a:sym typeface="Roboto Mono"/>
              </a:rPr>
              <a:t>This can also be confirmed, from the normal probability plot above.</a:t>
            </a:r>
            <a:endParaRPr sz="1500">
              <a:latin typeface="Roboto Mono"/>
              <a:ea typeface="Roboto Mono"/>
              <a:cs typeface="Roboto Mono"/>
              <a:sym typeface="Roboto Mono"/>
            </a:endParaRPr>
          </a:p>
        </p:txBody>
      </p:sp>
      <p:pic>
        <p:nvPicPr>
          <p:cNvPr id="114" name="Google Shape;114;p20"/>
          <p:cNvPicPr preferRelativeResize="0"/>
          <p:nvPr/>
        </p:nvPicPr>
        <p:blipFill rotWithShape="1">
          <a:blip r:embed="rId4">
            <a:alphaModFix/>
          </a:blip>
          <a:srcRect b="11740" l="4901" r="66042" t="54896"/>
          <a:stretch/>
        </p:blipFill>
        <p:spPr>
          <a:xfrm>
            <a:off x="4481175" y="717325"/>
            <a:ext cx="4011893" cy="2591349"/>
          </a:xfrm>
          <a:prstGeom prst="rect">
            <a:avLst/>
          </a:prstGeom>
          <a:noFill/>
          <a:ln>
            <a:noFill/>
          </a:ln>
        </p:spPr>
      </p:pic>
      <p:sp>
        <p:nvSpPr>
          <p:cNvPr id="115" name="Google Shape;115;p20"/>
          <p:cNvSpPr txBox="1"/>
          <p:nvPr/>
        </p:nvSpPr>
        <p:spPr>
          <a:xfrm>
            <a:off x="587275" y="133875"/>
            <a:ext cx="7676100" cy="7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FFFFFF"/>
                </a:solidFill>
                <a:latin typeface="Roboto Mono"/>
                <a:ea typeface="Roboto Mono"/>
                <a:cs typeface="Roboto Mono"/>
                <a:sym typeface="Roboto Mono"/>
              </a:rPr>
              <a:t>Normality of Metascore</a:t>
            </a:r>
            <a:endParaRPr sz="2900">
              <a:solidFill>
                <a:srgbClr val="FFFFFF"/>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1"/>
          <p:cNvPicPr preferRelativeResize="0"/>
          <p:nvPr/>
        </p:nvPicPr>
        <p:blipFill rotWithShape="1">
          <a:blip r:embed="rId3">
            <a:alphaModFix/>
          </a:blip>
          <a:srcRect b="12667" l="6578" r="51494" t="39093"/>
          <a:stretch/>
        </p:blipFill>
        <p:spPr>
          <a:xfrm>
            <a:off x="1392100" y="485625"/>
            <a:ext cx="6249984" cy="3547225"/>
          </a:xfrm>
          <a:prstGeom prst="rect">
            <a:avLst/>
          </a:prstGeom>
          <a:noFill/>
          <a:ln>
            <a:noFill/>
          </a:ln>
        </p:spPr>
      </p:pic>
      <p:sp>
        <p:nvSpPr>
          <p:cNvPr id="121" name="Google Shape;121;p21"/>
          <p:cNvSpPr txBox="1"/>
          <p:nvPr>
            <p:ph idx="1" type="body"/>
          </p:nvPr>
        </p:nvSpPr>
        <p:spPr>
          <a:xfrm>
            <a:off x="809350" y="4032850"/>
            <a:ext cx="7365600" cy="890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Mono"/>
              <a:buChar char="●"/>
            </a:pPr>
            <a:r>
              <a:rPr lang="en" sz="1300">
                <a:latin typeface="Roboto Mono"/>
                <a:ea typeface="Roboto Mono"/>
                <a:cs typeface="Roboto Mono"/>
                <a:sym typeface="Roboto Mono"/>
              </a:rPr>
              <a:t>The above bar graph displays the number of movies every year</a:t>
            </a:r>
            <a:endParaRPr sz="1300">
              <a:latin typeface="Roboto Mono"/>
              <a:ea typeface="Roboto Mono"/>
              <a:cs typeface="Roboto Mono"/>
              <a:sym typeface="Roboto Mono"/>
            </a:endParaRPr>
          </a:p>
          <a:p>
            <a:pPr indent="-311150" lvl="0" marL="457200" rtl="0" algn="l">
              <a:spcBef>
                <a:spcPts val="0"/>
              </a:spcBef>
              <a:spcAft>
                <a:spcPts val="0"/>
              </a:spcAft>
              <a:buSzPts val="1300"/>
              <a:buFont typeface="Roboto Mono"/>
              <a:buChar char="●"/>
            </a:pPr>
            <a:r>
              <a:rPr lang="en" sz="1300">
                <a:latin typeface="Roboto Mono"/>
                <a:ea typeface="Roboto Mono"/>
                <a:cs typeface="Roboto Mono"/>
                <a:sym typeface="Roboto Mono"/>
              </a:rPr>
              <a:t>We see that the number of movies produced increases every year and towards 2016, an exponential growth can be seen, which tells us that the industry has been thriving lately.</a:t>
            </a:r>
            <a:endParaRPr sz="1300">
              <a:latin typeface="Roboto Mono"/>
              <a:ea typeface="Roboto Mono"/>
              <a:cs typeface="Roboto Mono"/>
              <a:sym typeface="Roboto Mono"/>
            </a:endParaRPr>
          </a:p>
        </p:txBody>
      </p:sp>
      <p:sp>
        <p:nvSpPr>
          <p:cNvPr id="122" name="Google Shape;122;p21"/>
          <p:cNvSpPr txBox="1"/>
          <p:nvPr/>
        </p:nvSpPr>
        <p:spPr>
          <a:xfrm>
            <a:off x="1250638" y="-47175"/>
            <a:ext cx="64830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Roboto Mono"/>
                <a:ea typeface="Roboto Mono"/>
                <a:cs typeface="Roboto Mono"/>
                <a:sym typeface="Roboto Mono"/>
              </a:rPr>
              <a:t>Data Visualisation</a:t>
            </a:r>
            <a:endParaRPr sz="2800">
              <a:solidFill>
                <a:srgbClr val="FFFFFF"/>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